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78" r:id="rId5"/>
    <p:sldId id="279" r:id="rId6"/>
    <p:sldId id="280" r:id="rId7"/>
    <p:sldId id="277" r:id="rId8"/>
    <p:sldId id="276" r:id="rId9"/>
    <p:sldId id="259" r:id="rId10"/>
    <p:sldId id="260" r:id="rId11"/>
    <p:sldId id="261" r:id="rId12"/>
    <p:sldId id="262" r:id="rId13"/>
    <p:sldId id="263" r:id="rId14"/>
    <p:sldId id="265" r:id="rId15"/>
    <p:sldId id="264" r:id="rId16"/>
    <p:sldId id="266" r:id="rId17"/>
    <p:sldId id="267" r:id="rId18"/>
    <p:sldId id="269" r:id="rId19"/>
    <p:sldId id="268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1"/>
    <p:restoredTop sz="68269"/>
  </p:normalViewPr>
  <p:slideViewPr>
    <p:cSldViewPr snapToGrid="0" snapToObjects="1">
      <p:cViewPr varScale="1">
        <p:scale>
          <a:sx n="71" d="100"/>
          <a:sy n="71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8366-A738-1541-9FC7-0A81F291CF82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B159F-7BDB-9A42-8734-0BF121C22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versions/r1.0/api_docs/python/tf/nn/convolutio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istribu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i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세션은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ko-KR" altLang="en-US" dirty="0" err="1"/>
              <a:t>플로우</a:t>
            </a:r>
            <a:r>
              <a:rPr lang="ko-KR" altLang="en-US" dirty="0"/>
              <a:t> </a:t>
            </a:r>
            <a:r>
              <a:rPr lang="ko-KR" altLang="en-US" dirty="0" err="1"/>
              <a:t>시킨후에</a:t>
            </a:r>
            <a:r>
              <a:rPr lang="ko-KR" altLang="en-US" dirty="0"/>
              <a:t> 값을 출력한다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7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 btw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tf.InteractiveSession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tf.Session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to use interactive context, like shell, as it avoids having to pass an explicit Session object to run op:</a:t>
            </a:r>
          </a:p>
          <a:p>
            <a:pPr fontAlgn="base"/>
            <a:r>
              <a:rPr lang="en-US" dirty="0" err="1"/>
              <a:t>sess</a:t>
            </a:r>
            <a:r>
              <a:rPr lang="en-US" dirty="0"/>
              <a:t> = </a:t>
            </a:r>
            <a:r>
              <a:rPr lang="en-US" dirty="0" err="1"/>
              <a:t>tf.InteractiveSession</a:t>
            </a:r>
            <a:r>
              <a:rPr lang="en-US" dirty="0"/>
              <a:t>() a = </a:t>
            </a:r>
            <a:r>
              <a:rPr lang="en-US" dirty="0" err="1"/>
              <a:t>tf.constant</a:t>
            </a:r>
            <a:r>
              <a:rPr lang="en-US" dirty="0"/>
              <a:t>(5.0) b = </a:t>
            </a:r>
            <a:r>
              <a:rPr lang="en-US" dirty="0" err="1"/>
              <a:t>tf.constant</a:t>
            </a:r>
            <a:r>
              <a:rPr lang="en-US" dirty="0"/>
              <a:t>(6.0) c = a * b # We can just use '</a:t>
            </a:r>
            <a:r>
              <a:rPr lang="en-US" dirty="0" err="1"/>
              <a:t>c.eval</a:t>
            </a:r>
            <a:r>
              <a:rPr lang="en-US" dirty="0"/>
              <a:t>()' without passing '</a:t>
            </a:r>
            <a:r>
              <a:rPr lang="en-US" dirty="0" err="1"/>
              <a:t>sess</a:t>
            </a:r>
            <a:r>
              <a:rPr lang="en-US" dirty="0"/>
              <a:t>' print(</a:t>
            </a:r>
            <a:r>
              <a:rPr lang="en-US" dirty="0" err="1"/>
              <a:t>c.eval</a:t>
            </a:r>
            <a:r>
              <a:rPr lang="en-US" dirty="0"/>
              <a:t>()) </a:t>
            </a:r>
            <a:r>
              <a:rPr lang="en-US" dirty="0" err="1"/>
              <a:t>sess.close</a:t>
            </a:r>
            <a:r>
              <a:rPr lang="en-US" dirty="0"/>
              <a:t>()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also possible to say, that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InteractiveSession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supports less typing, as allows to run variables without needing to constantly refer to the session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6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isn't a specific value. It's a placeholder, a value that we'll input when we ask TensorFlow to run a computation.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그래프에서 인풋을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넣을수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어떠한 상자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</a:t>
            </a:r>
            <a:r>
              <a:rPr lang="en-US" dirty="0"/>
              <a:t>placeholder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simply a variable that we will assign data to at a later date. It allows us to create our operations and build our computation graph, without needing the data.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want to be able to input any number of MNIST images, each flattened into a 784-dimensional vector. We represent this as a 2-D tensor of floating-point numbers, with a shape [None, 784]. (Here None means that a dimension can be of any length.)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16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Tf.truncated_normal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 random values from a truncated normal distribution.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generated values follow a normal distribution with specified mean and standard deviation, except that values whose magnitude is more than 2 standard deviations from the mean are dropped and re-picked.</a:t>
            </a:r>
          </a:p>
          <a:p>
            <a:endParaRPr lang="en-US" dirty="0"/>
          </a:p>
          <a:p>
            <a:r>
              <a:rPr lang="ko-KR" altLang="en-US" dirty="0"/>
              <a:t>왜 </a:t>
            </a:r>
            <a:r>
              <a:rPr lang="ko-KR" altLang="en-US" dirty="0" err="1"/>
              <a:t>노말</a:t>
            </a:r>
            <a:r>
              <a:rPr lang="ko-KR" altLang="en-US" dirty="0"/>
              <a:t> 디스트리뷰션으로 </a:t>
            </a:r>
            <a:r>
              <a:rPr lang="ko-KR" altLang="en-US" dirty="0" err="1"/>
              <a:t>이니셜라이즈</a:t>
            </a:r>
            <a:r>
              <a:rPr lang="ko-KR" altLang="en-US" dirty="0"/>
              <a:t> 하나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 ways to make it initialize better weights: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If you’re using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 in the deep nets (I’m talking about the hidden layer’s output activation function) then: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random sample of weights from a Gaussian distribution having mean 0 and a standard deviation of 1.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 that sample with the square root of (2/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Where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number of input units for that layer.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ko-KR" altLang="en-US" dirty="0" err="1"/>
              <a:t>트런케이티드</a:t>
            </a:r>
            <a:r>
              <a:rPr lang="ko-KR" altLang="en-US" dirty="0"/>
              <a:t> 디스트리뷰션으로 </a:t>
            </a:r>
            <a:r>
              <a:rPr lang="ko-KR" altLang="en-US" dirty="0" err="1"/>
              <a:t>이니셜라이즈</a:t>
            </a:r>
            <a:r>
              <a:rPr lang="ko-KR" altLang="en-US" dirty="0"/>
              <a:t> 하나</a:t>
            </a:r>
            <a:r>
              <a:rPr lang="en-US" altLang="ko-KR" dirty="0"/>
              <a:t>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point for using truncated normal is to overcome saturation of tome functions like sigmoid (where if the value is too big/small, the neuron stops learning)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8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</a:t>
            </a:r>
            <a:r>
              <a:rPr lang="en-US" dirty="0" err="1"/>
              <a:t>api_docs</a:t>
            </a:r>
            <a:r>
              <a:rPr lang="en-US" dirty="0"/>
              <a:t>/python/</a:t>
            </a:r>
            <a:r>
              <a:rPr lang="en-US" dirty="0" err="1"/>
              <a:t>tf</a:t>
            </a:r>
            <a:r>
              <a:rPr lang="en-US" dirty="0"/>
              <a:t>/</a:t>
            </a:r>
            <a:r>
              <a:rPr lang="en-US" dirty="0" err="1"/>
              <a:t>nn</a:t>
            </a:r>
            <a:r>
              <a:rPr lang="en-US" dirty="0"/>
              <a:t>/conv2d</a:t>
            </a:r>
          </a:p>
          <a:p>
            <a:endParaRPr lang="en-US" dirty="0"/>
          </a:p>
          <a:p>
            <a:r>
              <a:rPr lang="en-US" dirty="0"/>
              <a:t>Conv2d: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-Flattens the filter to a 2-D matrix with shape [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filter_height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filter_width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in_channels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output_channels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-Extracts image patches from the input tensor to form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tensor of shape [batch,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out_height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out_width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filter_height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filter_width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in_channels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-For each patch, right-multiplies the filter matrix and the image patch vector.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/versions/r1.0/</a:t>
            </a:r>
            <a:r>
              <a:rPr lang="en-US" dirty="0" err="1"/>
              <a:t>api_docs</a:t>
            </a:r>
            <a:r>
              <a:rPr lang="en-US" dirty="0"/>
              <a:t>/python/</a:t>
            </a:r>
            <a:r>
              <a:rPr lang="en-US" dirty="0" err="1"/>
              <a:t>tf</a:t>
            </a:r>
            <a:r>
              <a:rPr lang="en-US" dirty="0"/>
              <a:t>/</a:t>
            </a:r>
            <a:r>
              <a:rPr lang="en-US" dirty="0" err="1"/>
              <a:t>nn</a:t>
            </a:r>
            <a:r>
              <a:rPr lang="en-US" dirty="0"/>
              <a:t>/</a:t>
            </a:r>
            <a:r>
              <a:rPr lang="en-US" dirty="0" err="1"/>
              <a:t>max_pool</a:t>
            </a:r>
            <a:endParaRPr lang="en-US" dirty="0"/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4-D Tensor with shape [batch, height, width, channels] and type tf.float32.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ksize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list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has length &gt;= 4. The size of the window for each dimension of the input tensor.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list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has length &gt;= 4. The stride of the sliding window for each dimension of the input tensor.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string, either 'VALID' or 'SAME'. The padding algorithm. See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comment here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data_format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string. 'NHWC' and 'NCHW' are supported.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Optional name for the operation.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9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(?)cross entropy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between two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bability distribution"/>
              </a:rPr>
              <a:t>probability distributions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 and q measures the average number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it"/>
              </a:rPr>
              <a:t>bits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 to identify an event drawn from the set: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distribution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model distribution. </a:t>
            </a:r>
          </a:p>
          <a:p>
            <a:endParaRPr lang="en-US" dirty="0"/>
          </a:p>
          <a:p>
            <a:r>
              <a:rPr lang="ko-KR" altLang="en-US" dirty="0" err="1"/>
              <a:t>벳치로</a:t>
            </a:r>
            <a:r>
              <a:rPr lang="ko-KR" altLang="en-US" dirty="0"/>
              <a:t> 트레이닝 하는 이유</a:t>
            </a:r>
            <a:r>
              <a:rPr lang="en-US" altLang="ko-KR" dirty="0"/>
              <a:t>: (?)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batch gradient descent, you compute the gradient over the entire dataset, averaging over potentially a vast amount of information. It takes lots of memory to do that. But the real handicap is the batch gradient trajectory land you in a bad spot (saddle point).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pure SGD, on the other hand, you update your parameters by adding (minus sign) the gradient computed on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instance of the dataset. Since it's based on one random data point, it's very noisy and may go off in a direction far from the batch gradient. However, the noisiness is exactly what you want in non-convex optimization, because it helps you escape from saddle points or local minima(Theorem 6 in [2]). The disadvantage is it's terribly inefficient and you need to loop over the entire dataset many times to find a good solution.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minibatch methodology is a compromise that injects enough noise to each gradient update, while achieving a relative speedy convergence.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vs Mini-batch gradient descent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4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mericdamien/TensorFlow-Examples/blob/master/examples/3_NeuralNetworks/convolutional_network.p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github.com/dguitarbite/deeplearningfun/blob/master/MNIST.p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2" Type="http://schemas.openxmlformats.org/officeDocument/2006/relationships/hyperlink" Target="https://web.stanford.edu/class/cs20si/201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im79sookyung/KISTI_la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nn/conv2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8D0E-410B-BE45-B7AA-C7C54A591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73306"/>
            <a:ext cx="7766936" cy="2437189"/>
          </a:xfrm>
        </p:spPr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TensorFlow tutorial:</a:t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Image classification using CNN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2ECF-0703-6C46-9ED3-4A475A6E6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10492"/>
            <a:ext cx="7766936" cy="1096899"/>
          </a:xfrm>
        </p:spPr>
        <p:txBody>
          <a:bodyPr/>
          <a:lstStyle/>
          <a:p>
            <a:r>
              <a:rPr lang="en-US" dirty="0"/>
              <a:t>Soo Kim</a:t>
            </a:r>
          </a:p>
          <a:p>
            <a:r>
              <a:rPr lang="en-US" dirty="0"/>
              <a:t>Lawrence Livermore National Laboratories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03129-2F0C-744C-9E16-21D6E932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2" y="4558941"/>
            <a:ext cx="2662030" cy="22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8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56BBB-73DA-8C49-9ECB-20041996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3C8F8-4D1B-6B4E-AEBE-2AE29D6E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A056C3-8CA7-C74B-9F7E-980D34AF2BE5}"/>
              </a:ext>
            </a:extLst>
          </p:cNvPr>
          <p:cNvSpPr/>
          <p:nvPr/>
        </p:nvSpPr>
        <p:spPr>
          <a:xfrm>
            <a:off x="338417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Session object encapsulates the environment in which Operation objects are executed, and Tensor objects are evaluated.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36894E-72E5-CA4F-8C65-F1C4EADB5E6E}"/>
              </a:ext>
            </a:extLst>
          </p:cNvPr>
          <p:cNvSpPr/>
          <p:nvPr/>
        </p:nvSpPr>
        <p:spPr>
          <a:xfrm>
            <a:off x="900953" y="4854389"/>
            <a:ext cx="1546412" cy="457200"/>
          </a:xfrm>
          <a:prstGeom prst="rect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9C024-69D2-7245-80CD-007D99535879}"/>
              </a:ext>
            </a:extLst>
          </p:cNvPr>
          <p:cNvCxnSpPr/>
          <p:nvPr/>
        </p:nvCxnSpPr>
        <p:spPr>
          <a:xfrm>
            <a:off x="2447365" y="5311589"/>
            <a:ext cx="1465729" cy="62308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0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6FB77B-B78B-004A-9E07-20A5CB01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9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8C79A-2AAE-9D48-BA46-8CF9C924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MNIST 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314EB-91B8-5147-8B70-DE97A6A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29" y="1451162"/>
            <a:ext cx="698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7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MNIST 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2BD33-06AA-4A4C-8F66-172EC4E8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11" y="1762011"/>
            <a:ext cx="8752913" cy="43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8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1EEF9-04AC-D64B-B443-148DE79D8046}"/>
              </a:ext>
            </a:extLst>
          </p:cNvPr>
          <p:cNvSpPr/>
          <p:nvPr/>
        </p:nvSpPr>
        <p:spPr>
          <a:xfrm>
            <a:off x="811804" y="168111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Weight Initialization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 and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Fully connected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Readout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89233-ADD7-C34E-9610-A9A5FBA2B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51"/>
          <a:stretch/>
        </p:blipFill>
        <p:spPr>
          <a:xfrm>
            <a:off x="521089" y="3620109"/>
            <a:ext cx="8752913" cy="29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19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24DEEB-AC60-5241-A80E-1FAE824B7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592"/>
          <a:stretch/>
        </p:blipFill>
        <p:spPr>
          <a:xfrm>
            <a:off x="59218" y="2070653"/>
            <a:ext cx="10285102" cy="2382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C2E250-713E-3D4E-8CCF-45EE177780DA}"/>
              </a:ext>
            </a:extLst>
          </p:cNvPr>
          <p:cNvSpPr txBox="1"/>
          <p:nvPr/>
        </p:nvSpPr>
        <p:spPr>
          <a:xfrm>
            <a:off x="372034" y="5062895"/>
            <a:ext cx="7047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Start TensorFlow Interactive Session</a:t>
            </a:r>
          </a:p>
          <a:p>
            <a:r>
              <a:rPr lang="en-US" b="1" dirty="0" err="1"/>
              <a:t>sess</a:t>
            </a:r>
            <a:r>
              <a:rPr lang="en-US" b="1" dirty="0"/>
              <a:t> = </a:t>
            </a:r>
            <a:r>
              <a:rPr lang="en-US" b="1" dirty="0" err="1"/>
              <a:t>tf.InteractiveSession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8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BEFB2-CB74-9F4C-8B45-01A8FE40C7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034" y="790437"/>
            <a:ext cx="94742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219872"/>
            <a:ext cx="96594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https://github.com/aymericdamien/TensorFlow-Examples/blob/master/examples/3_NeuralNetworks/convolutional_network.py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https://github.com/dguitarbite/deeplearningfun/blob/master/MNIST.py</a:t>
            </a:r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2CAF0-2547-5949-9825-A2BD2D35365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168" y="603623"/>
            <a:ext cx="10629900" cy="5435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34B860-F334-BA4B-A0C7-1B565DDEF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0" y="234905"/>
            <a:ext cx="2267959" cy="32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2548-7059-C644-8296-9FB91499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69AA-2EF0-624C-AE21-CF4C5B07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tensorflow-gpu</a:t>
            </a:r>
            <a:endParaRPr lang="en-US" dirty="0"/>
          </a:p>
          <a:p>
            <a:r>
              <a:rPr lang="en-US" dirty="0"/>
              <a:t>Getting started: Graph and Session</a:t>
            </a:r>
          </a:p>
          <a:p>
            <a:r>
              <a:rPr lang="en-US" dirty="0"/>
              <a:t>CNN for MNIST classification</a:t>
            </a:r>
          </a:p>
          <a:p>
            <a:r>
              <a:rPr lang="en-US" dirty="0"/>
              <a:t>CNN for hurricane classification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F56DB-A1CF-3446-B4C9-BF8B02C7984D}"/>
              </a:ext>
            </a:extLst>
          </p:cNvPr>
          <p:cNvSpPr/>
          <p:nvPr/>
        </p:nvSpPr>
        <p:spPr>
          <a:xfrm>
            <a:off x="372039" y="5543385"/>
            <a:ext cx="8355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for deep learning research: </a:t>
            </a:r>
            <a:r>
              <a:rPr lang="en-US" dirty="0">
                <a:hlinkClick r:id="rId2"/>
              </a:rPr>
              <a:t>https://web.stanford.edu/class/cs20si/2017/</a:t>
            </a:r>
            <a:endParaRPr lang="en-US" dirty="0"/>
          </a:p>
          <a:p>
            <a:r>
              <a:rPr lang="en-US" dirty="0"/>
              <a:t>MNIST for ML Beginner: </a:t>
            </a:r>
            <a:r>
              <a:rPr lang="en-US" dirty="0">
                <a:hlinkClick r:id="rId3"/>
              </a:rPr>
              <a:t>https://www.tensorflow.org/tutorials/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FFFDA-12D6-9649-BE42-57C824D214D8}"/>
              </a:ext>
            </a:extLst>
          </p:cNvPr>
          <p:cNvSpPr/>
          <p:nvPr/>
        </p:nvSpPr>
        <p:spPr>
          <a:xfrm>
            <a:off x="407897" y="4943864"/>
            <a:ext cx="4960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Lecture note and code: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hlinkClick r:id="rId4"/>
              </a:rPr>
              <a:t>https://</a:t>
            </a:r>
            <a:r>
              <a:rPr lang="en-US" dirty="0" err="1">
                <a:solidFill>
                  <a:srgbClr val="FF0000"/>
                </a:solidFill>
                <a:hlinkClick r:id="rId4"/>
              </a:rPr>
              <a:t>github.com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/kim79sookyung/</a:t>
            </a:r>
            <a:r>
              <a:rPr lang="en-US" dirty="0" err="1">
                <a:solidFill>
                  <a:srgbClr val="FF0000"/>
                </a:solidFill>
                <a:hlinkClick r:id="rId4"/>
              </a:rPr>
              <a:t>KISTI_lab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9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C938A6B-D713-C546-B642-E57BACCA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1190"/>
            <a:ext cx="104267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37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3BBA7-6C18-4F43-98DA-1A9A7AED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4" y="520700"/>
            <a:ext cx="104521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8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45015-7E00-7B4B-AF5F-1F11B653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8" y="383242"/>
            <a:ext cx="108585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6368C-7A60-6440-87D6-4705A6AC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4" y="557679"/>
            <a:ext cx="108458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5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B29C4D-E77C-0A48-8599-B16F5AC4521F}"/>
              </a:ext>
            </a:extLst>
          </p:cNvPr>
          <p:cNvSpPr/>
          <p:nvPr/>
        </p:nvSpPr>
        <p:spPr>
          <a:xfrm>
            <a:off x="372034" y="6596390"/>
            <a:ext cx="9659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aymericdamien</a:t>
            </a:r>
            <a:r>
              <a:rPr lang="en-US" sz="1100" dirty="0"/>
              <a:t>/TensorFlow-Examples/blob/master/examples/3_NeuralNetworks/</a:t>
            </a:r>
            <a:r>
              <a:rPr lang="en-US" sz="1100" dirty="0" err="1"/>
              <a:t>convolutional_network.py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CFB2-E238-4247-90CD-2F6B5918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8000"/>
            <a:ext cx="1127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9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34148E-81FA-F141-8924-AF1B8C4E46AD}"/>
              </a:ext>
            </a:extLst>
          </p:cNvPr>
          <p:cNvSpPr/>
          <p:nvPr/>
        </p:nvSpPr>
        <p:spPr>
          <a:xfrm>
            <a:off x="799691" y="501134"/>
            <a:ext cx="9252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Batch vs Mini-batch gradient descent (optional)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352548-491B-5F44-89B5-B2732243CCE4}"/>
                  </a:ext>
                </a:extLst>
              </p:cNvPr>
              <p:cNvSpPr txBox="1"/>
              <p:nvPr/>
            </p:nvSpPr>
            <p:spPr>
              <a:xfrm>
                <a:off x="786886" y="1908607"/>
                <a:ext cx="3239589" cy="855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5,000,000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5,000,000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352548-491B-5F44-89B5-B2732243C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6" y="1908607"/>
                <a:ext cx="3239589" cy="855362"/>
              </a:xfrm>
              <a:prstGeom prst="rect">
                <a:avLst/>
              </a:prstGeom>
              <a:blipFill>
                <a:blip r:embed="rId3"/>
                <a:stretch>
                  <a:fillRect l="-4297" t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B5E770-3C9F-264B-AB30-DF45EDDE8809}"/>
              </a:ext>
            </a:extLst>
          </p:cNvPr>
          <p:cNvCxnSpPr/>
          <p:nvPr/>
        </p:nvCxnSpPr>
        <p:spPr>
          <a:xfrm flipV="1">
            <a:off x="1215347" y="3652074"/>
            <a:ext cx="0" cy="2194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110090-420A-074F-8E72-5297B243B79F}"/>
              </a:ext>
            </a:extLst>
          </p:cNvPr>
          <p:cNvCxnSpPr>
            <a:cxnSpLocks/>
          </p:cNvCxnSpPr>
          <p:nvPr/>
        </p:nvCxnSpPr>
        <p:spPr>
          <a:xfrm>
            <a:off x="1215347" y="5846634"/>
            <a:ext cx="2747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197AAB-1091-714E-B33C-8470BBE210ED}"/>
              </a:ext>
            </a:extLst>
          </p:cNvPr>
          <p:cNvSpPr txBox="1"/>
          <p:nvPr/>
        </p:nvSpPr>
        <p:spPr>
          <a:xfrm>
            <a:off x="3130062" y="601393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5DBEE-BCFD-DC4B-87EC-EF894C5B4072}"/>
              </a:ext>
            </a:extLst>
          </p:cNvPr>
          <p:cNvSpPr txBox="1"/>
          <p:nvPr/>
        </p:nvSpPr>
        <p:spPr>
          <a:xfrm>
            <a:off x="494158" y="346740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51BA307-DB77-9F45-84F0-56E84A100EAA}"/>
              </a:ext>
            </a:extLst>
          </p:cNvPr>
          <p:cNvSpPr/>
          <p:nvPr/>
        </p:nvSpPr>
        <p:spPr>
          <a:xfrm rot="9991341">
            <a:off x="1227121" y="1144080"/>
            <a:ext cx="4984410" cy="4366723"/>
          </a:xfrm>
          <a:prstGeom prst="arc">
            <a:avLst>
              <a:gd name="adj1" fmla="val 16921232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C832FE-5438-A240-AF93-74B6DAE501C9}"/>
              </a:ext>
            </a:extLst>
          </p:cNvPr>
          <p:cNvSpPr txBox="1"/>
          <p:nvPr/>
        </p:nvSpPr>
        <p:spPr>
          <a:xfrm>
            <a:off x="604282" y="2717323"/>
            <a:ext cx="4475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with (X,Y) for each epoch</a:t>
            </a:r>
            <a:br>
              <a:rPr lang="en-US" dirty="0"/>
            </a:br>
            <a:r>
              <a:rPr lang="en-US" dirty="0"/>
              <a:t>				--&gt; Memory intensive</a:t>
            </a:r>
            <a:br>
              <a:rPr lang="en-US" dirty="0"/>
            </a:br>
            <a:r>
              <a:rPr lang="en-US" dirty="0"/>
              <a:t>				--&gt; computing cost 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565BB-B547-BC43-AFA0-F5AE3129A389}"/>
              </a:ext>
            </a:extLst>
          </p:cNvPr>
          <p:cNvSpPr txBox="1"/>
          <p:nvPr/>
        </p:nvSpPr>
        <p:spPr>
          <a:xfrm>
            <a:off x="604282" y="1216589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1E61BF-EE27-DB4B-B396-4641F2876995}"/>
                  </a:ext>
                </a:extLst>
              </p:cNvPr>
              <p:cNvSpPr txBox="1"/>
              <p:nvPr/>
            </p:nvSpPr>
            <p:spPr>
              <a:xfrm>
                <a:off x="5200976" y="1920331"/>
                <a:ext cx="4998101" cy="843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999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5000∗999−1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5000∗1000−1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999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, …..,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5000∗999−1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5000∗1000−1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]</m:t>
                    </m:r>
                  </m:oMath>
                </a14:m>
                <a:r>
                  <a:rPr lang="en-US" dirty="0"/>
                  <a:t>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1E61BF-EE27-DB4B-B396-4641F2876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76" y="1920331"/>
                <a:ext cx="4998101" cy="843180"/>
              </a:xfrm>
              <a:prstGeom prst="rect">
                <a:avLst/>
              </a:prstGeom>
              <a:blipFill>
                <a:blip r:embed="rId4"/>
                <a:stretch>
                  <a:fillRect l="-2792" t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A75E9C-82D7-1646-9A68-E0BF448B5326}"/>
              </a:ext>
            </a:extLst>
          </p:cNvPr>
          <p:cNvCxnSpPr/>
          <p:nvPr/>
        </p:nvCxnSpPr>
        <p:spPr>
          <a:xfrm flipV="1">
            <a:off x="5922165" y="3663798"/>
            <a:ext cx="0" cy="2194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D107A4-2E7C-4E45-AD4E-8336B8CDA704}"/>
              </a:ext>
            </a:extLst>
          </p:cNvPr>
          <p:cNvCxnSpPr>
            <a:cxnSpLocks/>
          </p:cNvCxnSpPr>
          <p:nvPr/>
        </p:nvCxnSpPr>
        <p:spPr>
          <a:xfrm>
            <a:off x="5922165" y="5858358"/>
            <a:ext cx="2747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5451E6-7329-214E-A912-658537E70C3E}"/>
              </a:ext>
            </a:extLst>
          </p:cNvPr>
          <p:cNvSpPr txBox="1"/>
          <p:nvPr/>
        </p:nvSpPr>
        <p:spPr>
          <a:xfrm>
            <a:off x="7836880" y="602566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A04E79-1170-D543-9ED4-B5E5E1F29F68}"/>
              </a:ext>
            </a:extLst>
          </p:cNvPr>
          <p:cNvSpPr txBox="1"/>
          <p:nvPr/>
        </p:nvSpPr>
        <p:spPr>
          <a:xfrm>
            <a:off x="5200976" y="3479132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4DEE5-BA4A-034F-B93F-A1B1A4A2FD08}"/>
              </a:ext>
            </a:extLst>
          </p:cNvPr>
          <p:cNvSpPr txBox="1"/>
          <p:nvPr/>
        </p:nvSpPr>
        <p:spPr>
          <a:xfrm>
            <a:off x="5311100" y="2700722"/>
            <a:ext cx="4840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with ((x</a:t>
            </a:r>
            <a:r>
              <a:rPr lang="en-US" baseline="-25000" dirty="0"/>
              <a:t>(i-1)*1000,</a:t>
            </a:r>
            <a:r>
              <a:rPr lang="en-US" dirty="0"/>
              <a:t> x</a:t>
            </a:r>
            <a:r>
              <a:rPr lang="en-US" baseline="-25000" dirty="0"/>
              <a:t>i*1000</a:t>
            </a:r>
            <a:r>
              <a:rPr lang="en-US" dirty="0"/>
              <a:t>),(y</a:t>
            </a:r>
            <a:r>
              <a:rPr lang="en-US" baseline="-25000" dirty="0"/>
              <a:t>(i-1)*1000,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baseline="-25000" dirty="0"/>
              <a:t>*1000</a:t>
            </a:r>
            <a:r>
              <a:rPr lang="en-US" dirty="0"/>
              <a:t>)) </a:t>
            </a:r>
            <a:br>
              <a:rPr lang="en-US" dirty="0"/>
            </a:br>
            <a:r>
              <a:rPr lang="en-US" dirty="0"/>
              <a:t>					for each epoch</a:t>
            </a:r>
            <a:br>
              <a:rPr lang="en-US" dirty="0"/>
            </a:br>
            <a:r>
              <a:rPr lang="en-US" dirty="0"/>
              <a:t>					batch-size=1000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B3CD53-4D12-F440-B099-FFDC4E434368}"/>
              </a:ext>
            </a:extLst>
          </p:cNvPr>
          <p:cNvSpPr txBox="1"/>
          <p:nvPr/>
        </p:nvSpPr>
        <p:spPr>
          <a:xfrm>
            <a:off x="5311100" y="1228313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Mini-Batch Gradient Descent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F9B3919-4EA0-EC41-B70F-FD8F28950BC4}"/>
              </a:ext>
            </a:extLst>
          </p:cNvPr>
          <p:cNvSpPr/>
          <p:nvPr/>
        </p:nvSpPr>
        <p:spPr>
          <a:xfrm>
            <a:off x="5978769" y="4185139"/>
            <a:ext cx="2690446" cy="1266490"/>
          </a:xfrm>
          <a:custGeom>
            <a:avLst/>
            <a:gdLst>
              <a:gd name="connsiteX0" fmla="*/ 0 w 2690446"/>
              <a:gd name="connsiteY0" fmla="*/ 0 h 1266490"/>
              <a:gd name="connsiteX1" fmla="*/ 0 w 2690446"/>
              <a:gd name="connsiteY1" fmla="*/ 0 h 1266490"/>
              <a:gd name="connsiteX2" fmla="*/ 0 w 2690446"/>
              <a:gd name="connsiteY2" fmla="*/ 211015 h 1266490"/>
              <a:gd name="connsiteX3" fmla="*/ 0 w 2690446"/>
              <a:gd name="connsiteY3" fmla="*/ 0 h 1266490"/>
              <a:gd name="connsiteX4" fmla="*/ 70339 w 2690446"/>
              <a:gd name="connsiteY4" fmla="*/ 351692 h 1266490"/>
              <a:gd name="connsiteX5" fmla="*/ 87923 w 2690446"/>
              <a:gd name="connsiteY5" fmla="*/ 422031 h 1266490"/>
              <a:gd name="connsiteX6" fmla="*/ 175846 w 2690446"/>
              <a:gd name="connsiteY6" fmla="*/ 509954 h 1266490"/>
              <a:gd name="connsiteX7" fmla="*/ 158262 w 2690446"/>
              <a:gd name="connsiteY7" fmla="*/ 52754 h 1266490"/>
              <a:gd name="connsiteX8" fmla="*/ 175846 w 2690446"/>
              <a:gd name="connsiteY8" fmla="*/ 175846 h 1266490"/>
              <a:gd name="connsiteX9" fmla="*/ 193431 w 2690446"/>
              <a:gd name="connsiteY9" fmla="*/ 246184 h 1266490"/>
              <a:gd name="connsiteX10" fmla="*/ 246185 w 2690446"/>
              <a:gd name="connsiteY10" fmla="*/ 369277 h 1266490"/>
              <a:gd name="connsiteX11" fmla="*/ 316523 w 2690446"/>
              <a:gd name="connsiteY11" fmla="*/ 509954 h 1266490"/>
              <a:gd name="connsiteX12" fmla="*/ 369277 w 2690446"/>
              <a:gd name="connsiteY12" fmla="*/ 351692 h 1266490"/>
              <a:gd name="connsiteX13" fmla="*/ 404446 w 2690446"/>
              <a:gd name="connsiteY13" fmla="*/ 439615 h 1266490"/>
              <a:gd name="connsiteX14" fmla="*/ 439616 w 2690446"/>
              <a:gd name="connsiteY14" fmla="*/ 545123 h 1266490"/>
              <a:gd name="connsiteX15" fmla="*/ 474785 w 2690446"/>
              <a:gd name="connsiteY15" fmla="*/ 422031 h 1266490"/>
              <a:gd name="connsiteX16" fmla="*/ 527539 w 2690446"/>
              <a:gd name="connsiteY16" fmla="*/ 281354 h 1266490"/>
              <a:gd name="connsiteX17" fmla="*/ 562708 w 2690446"/>
              <a:gd name="connsiteY17" fmla="*/ 386861 h 1266490"/>
              <a:gd name="connsiteX18" fmla="*/ 580293 w 2690446"/>
              <a:gd name="connsiteY18" fmla="*/ 474784 h 1266490"/>
              <a:gd name="connsiteX19" fmla="*/ 615462 w 2690446"/>
              <a:gd name="connsiteY19" fmla="*/ 562707 h 1266490"/>
              <a:gd name="connsiteX20" fmla="*/ 633046 w 2690446"/>
              <a:gd name="connsiteY20" fmla="*/ 650631 h 1266490"/>
              <a:gd name="connsiteX21" fmla="*/ 668216 w 2690446"/>
              <a:gd name="connsiteY21" fmla="*/ 756138 h 1266490"/>
              <a:gd name="connsiteX22" fmla="*/ 685800 w 2690446"/>
              <a:gd name="connsiteY22" fmla="*/ 685800 h 1266490"/>
              <a:gd name="connsiteX23" fmla="*/ 720969 w 2690446"/>
              <a:gd name="connsiteY23" fmla="*/ 527538 h 1266490"/>
              <a:gd name="connsiteX24" fmla="*/ 738554 w 2690446"/>
              <a:gd name="connsiteY24" fmla="*/ 474784 h 1266490"/>
              <a:gd name="connsiteX25" fmla="*/ 791308 w 2690446"/>
              <a:gd name="connsiteY25" fmla="*/ 527538 h 1266490"/>
              <a:gd name="connsiteX26" fmla="*/ 808893 w 2690446"/>
              <a:gd name="connsiteY26" fmla="*/ 580292 h 1266490"/>
              <a:gd name="connsiteX27" fmla="*/ 844062 w 2690446"/>
              <a:gd name="connsiteY27" fmla="*/ 720969 h 1266490"/>
              <a:gd name="connsiteX28" fmla="*/ 896816 w 2690446"/>
              <a:gd name="connsiteY28" fmla="*/ 826477 h 1266490"/>
              <a:gd name="connsiteX29" fmla="*/ 914400 w 2690446"/>
              <a:gd name="connsiteY29" fmla="*/ 879231 h 1266490"/>
              <a:gd name="connsiteX30" fmla="*/ 949569 w 2690446"/>
              <a:gd name="connsiteY30" fmla="*/ 703384 h 1266490"/>
              <a:gd name="connsiteX31" fmla="*/ 967154 w 2690446"/>
              <a:gd name="connsiteY31" fmla="*/ 509954 h 1266490"/>
              <a:gd name="connsiteX32" fmla="*/ 1002323 w 2690446"/>
              <a:gd name="connsiteY32" fmla="*/ 562707 h 1266490"/>
              <a:gd name="connsiteX33" fmla="*/ 1019908 w 2690446"/>
              <a:gd name="connsiteY33" fmla="*/ 650631 h 1266490"/>
              <a:gd name="connsiteX34" fmla="*/ 1090246 w 2690446"/>
              <a:gd name="connsiteY34" fmla="*/ 808892 h 1266490"/>
              <a:gd name="connsiteX35" fmla="*/ 1107831 w 2690446"/>
              <a:gd name="connsiteY35" fmla="*/ 896815 h 1266490"/>
              <a:gd name="connsiteX36" fmla="*/ 1143000 w 2690446"/>
              <a:gd name="connsiteY36" fmla="*/ 949569 h 1266490"/>
              <a:gd name="connsiteX37" fmla="*/ 1160585 w 2690446"/>
              <a:gd name="connsiteY37" fmla="*/ 1002323 h 1266490"/>
              <a:gd name="connsiteX38" fmla="*/ 1213339 w 2690446"/>
              <a:gd name="connsiteY38" fmla="*/ 914400 h 1266490"/>
              <a:gd name="connsiteX39" fmla="*/ 1248508 w 2690446"/>
              <a:gd name="connsiteY39" fmla="*/ 808892 h 1266490"/>
              <a:gd name="connsiteX40" fmla="*/ 1301262 w 2690446"/>
              <a:gd name="connsiteY40" fmla="*/ 949569 h 1266490"/>
              <a:gd name="connsiteX41" fmla="*/ 1336431 w 2690446"/>
              <a:gd name="connsiteY41" fmla="*/ 1019907 h 1266490"/>
              <a:gd name="connsiteX42" fmla="*/ 1371600 w 2690446"/>
              <a:gd name="connsiteY42" fmla="*/ 1125415 h 1266490"/>
              <a:gd name="connsiteX43" fmla="*/ 1389185 w 2690446"/>
              <a:gd name="connsiteY43" fmla="*/ 949569 h 1266490"/>
              <a:gd name="connsiteX44" fmla="*/ 1441939 w 2690446"/>
              <a:gd name="connsiteY44" fmla="*/ 1002323 h 1266490"/>
              <a:gd name="connsiteX45" fmla="*/ 1477108 w 2690446"/>
              <a:gd name="connsiteY45" fmla="*/ 1107831 h 1266490"/>
              <a:gd name="connsiteX46" fmla="*/ 1547446 w 2690446"/>
              <a:gd name="connsiteY46" fmla="*/ 1213338 h 1266490"/>
              <a:gd name="connsiteX47" fmla="*/ 1582616 w 2690446"/>
              <a:gd name="connsiteY47" fmla="*/ 1178169 h 1266490"/>
              <a:gd name="connsiteX48" fmla="*/ 1600200 w 2690446"/>
              <a:gd name="connsiteY48" fmla="*/ 1107831 h 1266490"/>
              <a:gd name="connsiteX49" fmla="*/ 1617785 w 2690446"/>
              <a:gd name="connsiteY49" fmla="*/ 1055077 h 1266490"/>
              <a:gd name="connsiteX50" fmla="*/ 1688123 w 2690446"/>
              <a:gd name="connsiteY50" fmla="*/ 1213338 h 1266490"/>
              <a:gd name="connsiteX51" fmla="*/ 1723293 w 2690446"/>
              <a:gd name="connsiteY51" fmla="*/ 1266092 h 1266490"/>
              <a:gd name="connsiteX52" fmla="*/ 1758462 w 2690446"/>
              <a:gd name="connsiteY52" fmla="*/ 1213338 h 1266490"/>
              <a:gd name="connsiteX53" fmla="*/ 1793631 w 2690446"/>
              <a:gd name="connsiteY53" fmla="*/ 1125415 h 1266490"/>
              <a:gd name="connsiteX54" fmla="*/ 1846385 w 2690446"/>
              <a:gd name="connsiteY54" fmla="*/ 1195754 h 1266490"/>
              <a:gd name="connsiteX55" fmla="*/ 1863969 w 2690446"/>
              <a:gd name="connsiteY55" fmla="*/ 1248507 h 1266490"/>
              <a:gd name="connsiteX56" fmla="*/ 1899139 w 2690446"/>
              <a:gd name="connsiteY56" fmla="*/ 1213338 h 1266490"/>
              <a:gd name="connsiteX57" fmla="*/ 1969477 w 2690446"/>
              <a:gd name="connsiteY57" fmla="*/ 1037492 h 1266490"/>
              <a:gd name="connsiteX58" fmla="*/ 1987062 w 2690446"/>
              <a:gd name="connsiteY58" fmla="*/ 984738 h 1266490"/>
              <a:gd name="connsiteX59" fmla="*/ 2039816 w 2690446"/>
              <a:gd name="connsiteY59" fmla="*/ 1037492 h 1266490"/>
              <a:gd name="connsiteX60" fmla="*/ 2057400 w 2690446"/>
              <a:gd name="connsiteY60" fmla="*/ 1090246 h 1266490"/>
              <a:gd name="connsiteX61" fmla="*/ 2092569 w 2690446"/>
              <a:gd name="connsiteY61" fmla="*/ 1143000 h 1266490"/>
              <a:gd name="connsiteX62" fmla="*/ 2145323 w 2690446"/>
              <a:gd name="connsiteY62" fmla="*/ 1266092 h 1266490"/>
              <a:gd name="connsiteX63" fmla="*/ 2180493 w 2690446"/>
              <a:gd name="connsiteY63" fmla="*/ 1230923 h 1266490"/>
              <a:gd name="connsiteX64" fmla="*/ 2198077 w 2690446"/>
              <a:gd name="connsiteY64" fmla="*/ 1143000 h 1266490"/>
              <a:gd name="connsiteX65" fmla="*/ 2250831 w 2690446"/>
              <a:gd name="connsiteY65" fmla="*/ 1160584 h 1266490"/>
              <a:gd name="connsiteX66" fmla="*/ 2321169 w 2690446"/>
              <a:gd name="connsiteY66" fmla="*/ 1248507 h 1266490"/>
              <a:gd name="connsiteX67" fmla="*/ 2391508 w 2690446"/>
              <a:gd name="connsiteY67" fmla="*/ 1072661 h 1266490"/>
              <a:gd name="connsiteX68" fmla="*/ 2444262 w 2690446"/>
              <a:gd name="connsiteY68" fmla="*/ 1160584 h 1266490"/>
              <a:gd name="connsiteX69" fmla="*/ 2479431 w 2690446"/>
              <a:gd name="connsiteY69" fmla="*/ 1195754 h 1266490"/>
              <a:gd name="connsiteX70" fmla="*/ 2514600 w 2690446"/>
              <a:gd name="connsiteY70" fmla="*/ 1160584 h 1266490"/>
              <a:gd name="connsiteX71" fmla="*/ 2532185 w 2690446"/>
              <a:gd name="connsiteY71" fmla="*/ 1107831 h 1266490"/>
              <a:gd name="connsiteX72" fmla="*/ 2690446 w 2690446"/>
              <a:gd name="connsiteY72" fmla="*/ 1213338 h 126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690446" h="1266490">
                <a:moveTo>
                  <a:pt x="0" y="0"/>
                </a:moveTo>
                <a:lnTo>
                  <a:pt x="0" y="0"/>
                </a:lnTo>
                <a:lnTo>
                  <a:pt x="0" y="211015"/>
                </a:lnTo>
                <a:lnTo>
                  <a:pt x="0" y="0"/>
                </a:lnTo>
                <a:cubicBezTo>
                  <a:pt x="31430" y="471437"/>
                  <a:pt x="-32240" y="120888"/>
                  <a:pt x="70339" y="351692"/>
                </a:cubicBezTo>
                <a:cubicBezTo>
                  <a:pt x="80154" y="373777"/>
                  <a:pt x="74517" y="401922"/>
                  <a:pt x="87923" y="422031"/>
                </a:cubicBezTo>
                <a:cubicBezTo>
                  <a:pt x="110914" y="456517"/>
                  <a:pt x="175846" y="509954"/>
                  <a:pt x="175846" y="509954"/>
                </a:cubicBezTo>
                <a:cubicBezTo>
                  <a:pt x="169985" y="357554"/>
                  <a:pt x="158262" y="205267"/>
                  <a:pt x="158262" y="52754"/>
                </a:cubicBezTo>
                <a:cubicBezTo>
                  <a:pt x="158262" y="11307"/>
                  <a:pt x="165793" y="135636"/>
                  <a:pt x="175846" y="175846"/>
                </a:cubicBezTo>
                <a:cubicBezTo>
                  <a:pt x="181708" y="199292"/>
                  <a:pt x="186791" y="222946"/>
                  <a:pt x="193431" y="246184"/>
                </a:cubicBezTo>
                <a:cubicBezTo>
                  <a:pt x="215102" y="322030"/>
                  <a:pt x="208672" y="284871"/>
                  <a:pt x="246185" y="369277"/>
                </a:cubicBezTo>
                <a:cubicBezTo>
                  <a:pt x="303542" y="498331"/>
                  <a:pt x="254245" y="416535"/>
                  <a:pt x="316523" y="509954"/>
                </a:cubicBezTo>
                <a:cubicBezTo>
                  <a:pt x="334108" y="457200"/>
                  <a:pt x="348625" y="300062"/>
                  <a:pt x="369277" y="351692"/>
                </a:cubicBezTo>
                <a:cubicBezTo>
                  <a:pt x="381000" y="381000"/>
                  <a:pt x="393659" y="409950"/>
                  <a:pt x="404446" y="439615"/>
                </a:cubicBezTo>
                <a:cubicBezTo>
                  <a:pt x="417115" y="474455"/>
                  <a:pt x="439616" y="545123"/>
                  <a:pt x="439616" y="545123"/>
                </a:cubicBezTo>
                <a:cubicBezTo>
                  <a:pt x="451339" y="504092"/>
                  <a:pt x="467770" y="464123"/>
                  <a:pt x="474785" y="422031"/>
                </a:cubicBezTo>
                <a:cubicBezTo>
                  <a:pt x="507281" y="227051"/>
                  <a:pt x="452212" y="168366"/>
                  <a:pt x="527539" y="281354"/>
                </a:cubicBezTo>
                <a:cubicBezTo>
                  <a:pt x="539262" y="316523"/>
                  <a:pt x="552954" y="351096"/>
                  <a:pt x="562708" y="386861"/>
                </a:cubicBezTo>
                <a:cubicBezTo>
                  <a:pt x="570572" y="415696"/>
                  <a:pt x="571705" y="446156"/>
                  <a:pt x="580293" y="474784"/>
                </a:cubicBezTo>
                <a:cubicBezTo>
                  <a:pt x="589363" y="505018"/>
                  <a:pt x="603739" y="533399"/>
                  <a:pt x="615462" y="562707"/>
                </a:cubicBezTo>
                <a:cubicBezTo>
                  <a:pt x="621323" y="592015"/>
                  <a:pt x="625182" y="621796"/>
                  <a:pt x="633046" y="650631"/>
                </a:cubicBezTo>
                <a:cubicBezTo>
                  <a:pt x="642800" y="686396"/>
                  <a:pt x="668216" y="756138"/>
                  <a:pt x="668216" y="756138"/>
                </a:cubicBezTo>
                <a:cubicBezTo>
                  <a:pt x="674077" y="732692"/>
                  <a:pt x="680557" y="709392"/>
                  <a:pt x="685800" y="685800"/>
                </a:cubicBezTo>
                <a:cubicBezTo>
                  <a:pt x="703925" y="604236"/>
                  <a:pt x="699532" y="602568"/>
                  <a:pt x="720969" y="527538"/>
                </a:cubicBezTo>
                <a:cubicBezTo>
                  <a:pt x="726061" y="509715"/>
                  <a:pt x="732692" y="492369"/>
                  <a:pt x="738554" y="474784"/>
                </a:cubicBezTo>
                <a:cubicBezTo>
                  <a:pt x="756139" y="492369"/>
                  <a:pt x="777513" y="506846"/>
                  <a:pt x="791308" y="527538"/>
                </a:cubicBezTo>
                <a:cubicBezTo>
                  <a:pt x="801590" y="542961"/>
                  <a:pt x="804016" y="562409"/>
                  <a:pt x="808893" y="580292"/>
                </a:cubicBezTo>
                <a:cubicBezTo>
                  <a:pt x="821611" y="626924"/>
                  <a:pt x="828777" y="675114"/>
                  <a:pt x="844062" y="720969"/>
                </a:cubicBezTo>
                <a:cubicBezTo>
                  <a:pt x="868329" y="793773"/>
                  <a:pt x="851364" y="758300"/>
                  <a:pt x="896816" y="826477"/>
                </a:cubicBezTo>
                <a:cubicBezTo>
                  <a:pt x="902677" y="844062"/>
                  <a:pt x="907099" y="896268"/>
                  <a:pt x="914400" y="879231"/>
                </a:cubicBezTo>
                <a:cubicBezTo>
                  <a:pt x="937947" y="824288"/>
                  <a:pt x="949569" y="703384"/>
                  <a:pt x="949569" y="703384"/>
                </a:cubicBezTo>
                <a:cubicBezTo>
                  <a:pt x="955431" y="638907"/>
                  <a:pt x="944421" y="570574"/>
                  <a:pt x="967154" y="509954"/>
                </a:cubicBezTo>
                <a:cubicBezTo>
                  <a:pt x="974575" y="490166"/>
                  <a:pt x="994902" y="542919"/>
                  <a:pt x="1002323" y="562707"/>
                </a:cubicBezTo>
                <a:cubicBezTo>
                  <a:pt x="1012818" y="590692"/>
                  <a:pt x="1011320" y="622003"/>
                  <a:pt x="1019908" y="650631"/>
                </a:cubicBezTo>
                <a:cubicBezTo>
                  <a:pt x="1036748" y="706763"/>
                  <a:pt x="1064267" y="756934"/>
                  <a:pt x="1090246" y="808892"/>
                </a:cubicBezTo>
                <a:cubicBezTo>
                  <a:pt x="1096108" y="838200"/>
                  <a:pt x="1097337" y="868830"/>
                  <a:pt x="1107831" y="896815"/>
                </a:cubicBezTo>
                <a:cubicBezTo>
                  <a:pt x="1115252" y="916603"/>
                  <a:pt x="1133549" y="930666"/>
                  <a:pt x="1143000" y="949569"/>
                </a:cubicBezTo>
                <a:cubicBezTo>
                  <a:pt x="1151290" y="966148"/>
                  <a:pt x="1154723" y="984738"/>
                  <a:pt x="1160585" y="1002323"/>
                </a:cubicBezTo>
                <a:cubicBezTo>
                  <a:pt x="1178170" y="973015"/>
                  <a:pt x="1199196" y="945515"/>
                  <a:pt x="1213339" y="914400"/>
                </a:cubicBezTo>
                <a:cubicBezTo>
                  <a:pt x="1228679" y="880651"/>
                  <a:pt x="1248508" y="808892"/>
                  <a:pt x="1248508" y="808892"/>
                </a:cubicBezTo>
                <a:cubicBezTo>
                  <a:pt x="1267843" y="866895"/>
                  <a:pt x="1273228" y="886493"/>
                  <a:pt x="1301262" y="949569"/>
                </a:cubicBezTo>
                <a:cubicBezTo>
                  <a:pt x="1311908" y="973523"/>
                  <a:pt x="1326696" y="995568"/>
                  <a:pt x="1336431" y="1019907"/>
                </a:cubicBezTo>
                <a:cubicBezTo>
                  <a:pt x="1350199" y="1054327"/>
                  <a:pt x="1371600" y="1125415"/>
                  <a:pt x="1371600" y="1125415"/>
                </a:cubicBezTo>
                <a:cubicBezTo>
                  <a:pt x="1377462" y="1066800"/>
                  <a:pt x="1359958" y="1000715"/>
                  <a:pt x="1389185" y="949569"/>
                </a:cubicBezTo>
                <a:cubicBezTo>
                  <a:pt x="1401523" y="927977"/>
                  <a:pt x="1429862" y="980584"/>
                  <a:pt x="1441939" y="1002323"/>
                </a:cubicBezTo>
                <a:cubicBezTo>
                  <a:pt x="1459943" y="1034730"/>
                  <a:pt x="1456544" y="1076985"/>
                  <a:pt x="1477108" y="1107831"/>
                </a:cubicBezTo>
                <a:lnTo>
                  <a:pt x="1547446" y="1213338"/>
                </a:lnTo>
                <a:cubicBezTo>
                  <a:pt x="1559169" y="1201615"/>
                  <a:pt x="1575202" y="1192998"/>
                  <a:pt x="1582616" y="1178169"/>
                </a:cubicBezTo>
                <a:cubicBezTo>
                  <a:pt x="1593424" y="1156553"/>
                  <a:pt x="1593561" y="1131069"/>
                  <a:pt x="1600200" y="1107831"/>
                </a:cubicBezTo>
                <a:cubicBezTo>
                  <a:pt x="1605292" y="1090008"/>
                  <a:pt x="1611923" y="1072662"/>
                  <a:pt x="1617785" y="1055077"/>
                </a:cubicBezTo>
                <a:cubicBezTo>
                  <a:pt x="1642906" y="1117880"/>
                  <a:pt x="1655267" y="1155840"/>
                  <a:pt x="1688123" y="1213338"/>
                </a:cubicBezTo>
                <a:cubicBezTo>
                  <a:pt x="1698609" y="1231688"/>
                  <a:pt x="1711570" y="1248507"/>
                  <a:pt x="1723293" y="1266092"/>
                </a:cubicBezTo>
                <a:cubicBezTo>
                  <a:pt x="1735016" y="1248507"/>
                  <a:pt x="1749011" y="1232241"/>
                  <a:pt x="1758462" y="1213338"/>
                </a:cubicBezTo>
                <a:cubicBezTo>
                  <a:pt x="1772578" y="1185105"/>
                  <a:pt x="1762679" y="1131605"/>
                  <a:pt x="1793631" y="1125415"/>
                </a:cubicBezTo>
                <a:cubicBezTo>
                  <a:pt x="1822370" y="1119667"/>
                  <a:pt x="1828800" y="1172308"/>
                  <a:pt x="1846385" y="1195754"/>
                </a:cubicBezTo>
                <a:cubicBezTo>
                  <a:pt x="1852246" y="1213338"/>
                  <a:pt x="1846385" y="1242646"/>
                  <a:pt x="1863969" y="1248507"/>
                </a:cubicBezTo>
                <a:cubicBezTo>
                  <a:pt x="1879697" y="1253750"/>
                  <a:pt x="1889943" y="1227133"/>
                  <a:pt x="1899139" y="1213338"/>
                </a:cubicBezTo>
                <a:cubicBezTo>
                  <a:pt x="1933638" y="1161591"/>
                  <a:pt x="1950413" y="1094684"/>
                  <a:pt x="1969477" y="1037492"/>
                </a:cubicBezTo>
                <a:lnTo>
                  <a:pt x="1987062" y="984738"/>
                </a:lnTo>
                <a:cubicBezTo>
                  <a:pt x="2004647" y="1002323"/>
                  <a:pt x="2026022" y="1016800"/>
                  <a:pt x="2039816" y="1037492"/>
                </a:cubicBezTo>
                <a:cubicBezTo>
                  <a:pt x="2050098" y="1052915"/>
                  <a:pt x="2049111" y="1073667"/>
                  <a:pt x="2057400" y="1090246"/>
                </a:cubicBezTo>
                <a:cubicBezTo>
                  <a:pt x="2066851" y="1109149"/>
                  <a:pt x="2080846" y="1125415"/>
                  <a:pt x="2092569" y="1143000"/>
                </a:cubicBezTo>
                <a:cubicBezTo>
                  <a:pt x="2096763" y="1159777"/>
                  <a:pt x="2112941" y="1257996"/>
                  <a:pt x="2145323" y="1266092"/>
                </a:cubicBezTo>
                <a:cubicBezTo>
                  <a:pt x="2161407" y="1270113"/>
                  <a:pt x="2168770" y="1242646"/>
                  <a:pt x="2180493" y="1230923"/>
                </a:cubicBezTo>
                <a:cubicBezTo>
                  <a:pt x="2186354" y="1201615"/>
                  <a:pt x="2176943" y="1164134"/>
                  <a:pt x="2198077" y="1143000"/>
                </a:cubicBezTo>
                <a:cubicBezTo>
                  <a:pt x="2211184" y="1129893"/>
                  <a:pt x="2234937" y="1151047"/>
                  <a:pt x="2250831" y="1160584"/>
                </a:cubicBezTo>
                <a:cubicBezTo>
                  <a:pt x="2278669" y="1177287"/>
                  <a:pt x="2305197" y="1224549"/>
                  <a:pt x="2321169" y="1248507"/>
                </a:cubicBezTo>
                <a:cubicBezTo>
                  <a:pt x="2364629" y="1118132"/>
                  <a:pt x="2339760" y="1176158"/>
                  <a:pt x="2391508" y="1072661"/>
                </a:cubicBezTo>
                <a:cubicBezTo>
                  <a:pt x="2480619" y="1161774"/>
                  <a:pt x="2375779" y="1046447"/>
                  <a:pt x="2444262" y="1160584"/>
                </a:cubicBezTo>
                <a:cubicBezTo>
                  <a:pt x="2452792" y="1174800"/>
                  <a:pt x="2467708" y="1184031"/>
                  <a:pt x="2479431" y="1195754"/>
                </a:cubicBezTo>
                <a:cubicBezTo>
                  <a:pt x="2491154" y="1184031"/>
                  <a:pt x="2506070" y="1174800"/>
                  <a:pt x="2514600" y="1160584"/>
                </a:cubicBezTo>
                <a:cubicBezTo>
                  <a:pt x="2524137" y="1144690"/>
                  <a:pt x="2532185" y="1107831"/>
                  <a:pt x="2532185" y="1107831"/>
                </a:cubicBezTo>
                <a:lnTo>
                  <a:pt x="2690446" y="121333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TensorFlow-</a:t>
            </a:r>
            <a:r>
              <a:rPr lang="en-US" dirty="0" err="1"/>
              <a:t>gpu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E390B-7206-A84E-B65E-187B2AD17913}"/>
              </a:ext>
            </a:extLst>
          </p:cNvPr>
          <p:cNvSpPr/>
          <p:nvPr/>
        </p:nvSpPr>
        <p:spPr>
          <a:xfrm>
            <a:off x="933449" y="2253903"/>
            <a:ext cx="102007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conda.io</a:t>
            </a:r>
            <a:r>
              <a:rPr lang="en-US" sz="2000" dirty="0"/>
              <a:t>/</a:t>
            </a:r>
            <a:r>
              <a:rPr lang="en-US" sz="2000" dirty="0" err="1"/>
              <a:t>miniconda.html</a:t>
            </a:r>
            <a:endParaRPr lang="en-US" sz="2000" dirty="0"/>
          </a:p>
          <a:p>
            <a:r>
              <a:rPr lang="ko-KR" altLang="en-US" sz="2000" dirty="0"/>
              <a:t>위의 사이트에서 </a:t>
            </a:r>
            <a:r>
              <a:rPr lang="en-US" sz="2000" dirty="0"/>
              <a:t>Linux 64 bit(python 2.7)</a:t>
            </a:r>
            <a:r>
              <a:rPr lang="ko-KR" altLang="en-US" sz="2000" dirty="0"/>
              <a:t>의 </a:t>
            </a:r>
            <a:r>
              <a:rPr lang="en-US" sz="2000" dirty="0" err="1"/>
              <a:t>miniconda</a:t>
            </a:r>
            <a:r>
              <a:rPr lang="en-US" sz="2000" dirty="0"/>
              <a:t> installer (.</a:t>
            </a:r>
            <a:r>
              <a:rPr lang="en-US" sz="2000" dirty="0" err="1"/>
              <a:t>sh</a:t>
            </a:r>
            <a:r>
              <a:rPr lang="en-US" sz="2000" dirty="0"/>
              <a:t> file)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ko-KR" altLang="en-US" sz="2000" dirty="0"/>
              <a:t>다운받습니다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다음의 </a:t>
            </a:r>
            <a:r>
              <a:rPr lang="ko-KR" altLang="en-US" sz="2000" dirty="0" err="1"/>
              <a:t>커멘드로도</a:t>
            </a:r>
            <a:r>
              <a:rPr lang="ko-KR" altLang="en-US" sz="2000" dirty="0"/>
              <a:t> 실행이 가능합니다</a:t>
            </a:r>
            <a:r>
              <a:rPr lang="en-US" altLang="ko-KR" sz="2000" dirty="0"/>
              <a:t>.</a:t>
            </a:r>
          </a:p>
          <a:p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/>
              <a:t>  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wget</a:t>
            </a:r>
            <a:r>
              <a:rPr lang="en-US" sz="2000" b="1" dirty="0">
                <a:solidFill>
                  <a:srgbClr val="FF0000"/>
                </a:solidFill>
              </a:rPr>
              <a:t> https://</a:t>
            </a:r>
            <a:r>
              <a:rPr lang="en-US" sz="2000" b="1" dirty="0" err="1">
                <a:solidFill>
                  <a:srgbClr val="FF0000"/>
                </a:solidFill>
              </a:rPr>
              <a:t>repo.continuum.io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miniconda</a:t>
            </a:r>
            <a:r>
              <a:rPr lang="en-US" sz="2000" b="1" dirty="0">
                <a:solidFill>
                  <a:srgbClr val="FF0000"/>
                </a:solidFill>
              </a:rPr>
              <a:t>/Miniconda2-latest-Linux-x86_64.sh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   bash Miniconda2-latest-Linux-x86_64.sh</a:t>
            </a:r>
          </a:p>
        </p:txBody>
      </p:sp>
    </p:spTree>
    <p:extLst>
      <p:ext uri="{BB962C8B-B14F-4D97-AF65-F5344CB8AC3E}">
        <p14:creationId xmlns:p14="http://schemas.microsoft.com/office/powerpoint/2010/main" val="247149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TensorFlow-</a:t>
            </a:r>
            <a:r>
              <a:rPr lang="en-US" dirty="0" err="1"/>
              <a:t>gpu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E390B-7206-A84E-B65E-187B2AD17913}"/>
              </a:ext>
            </a:extLst>
          </p:cNvPr>
          <p:cNvSpPr/>
          <p:nvPr/>
        </p:nvSpPr>
        <p:spPr>
          <a:xfrm>
            <a:off x="677334" y="2325621"/>
            <a:ext cx="10200715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그러면 </a:t>
            </a:r>
            <a:r>
              <a:rPr lang="en-US" sz="2000" dirty="0"/>
              <a:t>miniconda2 </a:t>
            </a:r>
            <a:r>
              <a:rPr lang="ko-KR" altLang="en-US" sz="2000" dirty="0"/>
              <a:t>폴더가 생기고</a:t>
            </a:r>
            <a:r>
              <a:rPr lang="en-US" altLang="ko-KR" sz="2000" dirty="0"/>
              <a:t>, </a:t>
            </a:r>
            <a:r>
              <a:rPr lang="en-US" sz="2000" dirty="0"/>
              <a:t>miniconda2/bin </a:t>
            </a:r>
            <a:r>
              <a:rPr lang="ko-KR" altLang="en-US" sz="2000" dirty="0"/>
              <a:t>의 위치를 </a:t>
            </a:r>
            <a:r>
              <a:rPr lang="en-US" sz="2000" dirty="0"/>
              <a:t>PATH</a:t>
            </a:r>
            <a:r>
              <a:rPr lang="ko-KR" altLang="en-US" sz="2000" dirty="0"/>
              <a:t>로 지정합니다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   </a:t>
            </a:r>
            <a:r>
              <a:rPr lang="en-US" sz="2000" dirty="0">
                <a:solidFill>
                  <a:srgbClr val="FF0000"/>
                </a:solidFill>
              </a:rPr>
              <a:t>export PATH="$HOME/miniconda2/bin:$PATH”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ko-KR" altLang="en-US" sz="2000" dirty="0"/>
              <a:t>이제 </a:t>
            </a:r>
            <a:r>
              <a:rPr lang="en-US" sz="2000" dirty="0" err="1"/>
              <a:t>conda</a:t>
            </a:r>
            <a:r>
              <a:rPr lang="en-US" sz="2000" dirty="0"/>
              <a:t> environment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생성한 후</a:t>
            </a:r>
            <a:r>
              <a:rPr lang="en-US" altLang="ko-KR" sz="2000" dirty="0"/>
              <a:t>, </a:t>
            </a:r>
            <a:r>
              <a:rPr lang="en-US" sz="2000" dirty="0"/>
              <a:t>GPU enabled </a:t>
            </a:r>
            <a:r>
              <a:rPr lang="en-US" sz="2000" dirty="0" err="1"/>
              <a:t>tensorflow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다음의 </a:t>
            </a:r>
            <a:r>
              <a:rPr lang="ko-KR" altLang="en-US" sz="2000" dirty="0" err="1"/>
              <a:t>커멘드를</a:t>
            </a:r>
            <a:r>
              <a:rPr lang="ko-KR" altLang="en-US" sz="2000" dirty="0"/>
              <a:t> 써서 설치 합니다</a:t>
            </a:r>
            <a:r>
              <a:rPr lang="en-US" altLang="ko-KR" sz="2000" dirty="0"/>
              <a:t>.</a:t>
            </a:r>
          </a:p>
          <a:p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   </a:t>
            </a:r>
            <a:r>
              <a:rPr lang="en-US" sz="2000" dirty="0" err="1">
                <a:solidFill>
                  <a:srgbClr val="FF0000"/>
                </a:solidFill>
              </a:rPr>
              <a:t>conda</a:t>
            </a:r>
            <a:r>
              <a:rPr lang="en-US" sz="2000" dirty="0">
                <a:solidFill>
                  <a:srgbClr val="FF0000"/>
                </a:solidFill>
              </a:rPr>
              <a:t> create -n </a:t>
            </a:r>
            <a:r>
              <a:rPr lang="en-US" sz="2000" dirty="0" err="1">
                <a:solidFill>
                  <a:srgbClr val="FF0000"/>
                </a:solidFill>
              </a:rPr>
              <a:t>tensorflow</a:t>
            </a:r>
            <a:r>
              <a:rPr lang="en-US" sz="2000" dirty="0">
                <a:solidFill>
                  <a:srgbClr val="FF0000"/>
                </a:solidFill>
              </a:rPr>
              <a:t> python=2.7</a:t>
            </a:r>
          </a:p>
          <a:p>
            <a:r>
              <a:rPr lang="en-US" sz="2000" dirty="0">
                <a:solidFill>
                  <a:srgbClr val="FF0000"/>
                </a:solidFill>
              </a:rPr>
              <a:t>   source activate </a:t>
            </a:r>
            <a:r>
              <a:rPr lang="en-US" sz="2000" dirty="0" err="1">
                <a:solidFill>
                  <a:srgbClr val="FF0000"/>
                </a:solidFill>
              </a:rPr>
              <a:t>tensorflow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   </a:t>
            </a:r>
            <a:r>
              <a:rPr lang="en-US" sz="2000" dirty="0" err="1">
                <a:solidFill>
                  <a:srgbClr val="FF0000"/>
                </a:solidFill>
              </a:rPr>
              <a:t>conda</a:t>
            </a:r>
            <a:r>
              <a:rPr lang="en-US" sz="2000" dirty="0">
                <a:solidFill>
                  <a:srgbClr val="FF0000"/>
                </a:solidFill>
              </a:rPr>
              <a:t> install -c anaconda </a:t>
            </a:r>
            <a:r>
              <a:rPr lang="en-US" sz="2000" dirty="0" err="1">
                <a:solidFill>
                  <a:srgbClr val="FF0000"/>
                </a:solidFill>
              </a:rPr>
              <a:t>cudnn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tensorflow-gpu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cudatoolkit</a:t>
            </a:r>
            <a:r>
              <a:rPr lang="en-US" sz="2000" dirty="0">
                <a:solidFill>
                  <a:srgbClr val="FF0000"/>
                </a:solidFill>
              </a:rPr>
              <a:t>=9.0</a:t>
            </a:r>
          </a:p>
        </p:txBody>
      </p:sp>
    </p:spTree>
    <p:extLst>
      <p:ext uri="{BB962C8B-B14F-4D97-AF65-F5344CB8AC3E}">
        <p14:creationId xmlns:p14="http://schemas.microsoft.com/office/powerpoint/2010/main" val="73016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TensorFlow-</a:t>
            </a:r>
            <a:r>
              <a:rPr lang="en-US" dirty="0" err="1"/>
              <a:t>gpu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E390B-7206-A84E-B65E-187B2AD17913}"/>
              </a:ext>
            </a:extLst>
          </p:cNvPr>
          <p:cNvSpPr/>
          <p:nvPr/>
        </p:nvSpPr>
        <p:spPr>
          <a:xfrm>
            <a:off x="933449" y="2253903"/>
            <a:ext cx="1020071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위의 과정을 다 마쳤으면</a:t>
            </a:r>
            <a:r>
              <a:rPr lang="en-US" altLang="ko-KR" sz="2000" dirty="0"/>
              <a:t>, </a:t>
            </a:r>
            <a:r>
              <a:rPr lang="ko-KR" altLang="en-US" sz="2000" dirty="0"/>
              <a:t>다음 </a:t>
            </a:r>
            <a:r>
              <a:rPr lang="ko-KR" altLang="en-US" sz="2000" dirty="0" err="1"/>
              <a:t>커멘드를</a:t>
            </a:r>
            <a:r>
              <a:rPr lang="ko-KR" altLang="en-US" sz="2000" dirty="0"/>
              <a:t> 써서</a:t>
            </a:r>
            <a:r>
              <a:rPr lang="en-US" altLang="ko-KR" sz="2000" dirty="0"/>
              <a:t>, </a:t>
            </a:r>
            <a:r>
              <a:rPr lang="en-US" sz="2000" dirty="0" err="1"/>
              <a:t>tensorflow-gpu</a:t>
            </a:r>
            <a:r>
              <a:rPr lang="ko-KR" altLang="en-US" sz="2000" dirty="0"/>
              <a:t>가 제대로 설치되었는지 확인합니다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#</a:t>
            </a:r>
            <a:r>
              <a:rPr lang="en-US" sz="2000" dirty="0"/>
              <a:t>check whether </a:t>
            </a:r>
            <a:r>
              <a:rPr lang="en-US" sz="2000" dirty="0" err="1"/>
              <a:t>gpu</a:t>
            </a:r>
            <a:r>
              <a:rPr lang="en-US" sz="2000" dirty="0"/>
              <a:t> is actually working</a:t>
            </a:r>
          </a:p>
          <a:p>
            <a:br>
              <a:rPr lang="en-US" sz="2000" dirty="0"/>
            </a:br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    python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    import </a:t>
            </a:r>
            <a:r>
              <a:rPr lang="en-US" sz="2000" dirty="0" err="1">
                <a:solidFill>
                  <a:srgbClr val="FF0000"/>
                </a:solidFill>
              </a:rPr>
              <a:t>tensorflow</a:t>
            </a:r>
            <a:r>
              <a:rPr lang="en-US" sz="2000" dirty="0">
                <a:solidFill>
                  <a:srgbClr val="FF0000"/>
                </a:solidFill>
              </a:rPr>
              <a:t> as </a:t>
            </a:r>
            <a:r>
              <a:rPr lang="en-US" sz="2000" dirty="0" err="1">
                <a:solidFill>
                  <a:srgbClr val="FF0000"/>
                </a:solidFill>
              </a:rPr>
              <a:t>tf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    </a:t>
            </a:r>
            <a:r>
              <a:rPr lang="en-US" sz="2000" dirty="0" err="1">
                <a:solidFill>
                  <a:srgbClr val="FF0000"/>
                </a:solidFill>
              </a:rPr>
              <a:t>sess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 err="1">
                <a:solidFill>
                  <a:srgbClr val="FF0000"/>
                </a:solidFill>
              </a:rPr>
              <a:t>tf.Session</a:t>
            </a:r>
            <a:r>
              <a:rPr lang="en-US" sz="2000" dirty="0">
                <a:solidFill>
                  <a:srgbClr val="FF0000"/>
                </a:solidFill>
              </a:rPr>
              <a:t>(config=</a:t>
            </a:r>
            <a:r>
              <a:rPr lang="en-US" sz="2000" dirty="0" err="1">
                <a:solidFill>
                  <a:srgbClr val="FF0000"/>
                </a:solidFill>
              </a:rPr>
              <a:t>tf.ConfigProto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log_device_placement</a:t>
            </a:r>
            <a:r>
              <a:rPr lang="en-US" sz="2000" dirty="0">
                <a:solidFill>
                  <a:srgbClr val="FF0000"/>
                </a:solidFill>
              </a:rPr>
              <a:t>=True))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4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TensorFlow-</a:t>
            </a:r>
            <a:r>
              <a:rPr lang="en-US" dirty="0" err="1"/>
              <a:t>gpu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E390B-7206-A84E-B65E-187B2AD17913}"/>
              </a:ext>
            </a:extLst>
          </p:cNvPr>
          <p:cNvSpPr/>
          <p:nvPr/>
        </p:nvSpPr>
        <p:spPr>
          <a:xfrm>
            <a:off x="933449" y="2253903"/>
            <a:ext cx="102007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==&gt;Then it print out which </a:t>
            </a:r>
            <a:r>
              <a:rPr lang="en-US" sz="2000" dirty="0" err="1"/>
              <a:t>gpus</a:t>
            </a:r>
            <a:r>
              <a:rPr lang="en-US" sz="2000" dirty="0"/>
              <a:t> are actually working</a:t>
            </a:r>
          </a:p>
          <a:p>
            <a:r>
              <a:rPr lang="ko-KR" altLang="en-US" sz="2000" dirty="0"/>
              <a:t>위 과정을 성공적으로 </a:t>
            </a:r>
            <a:r>
              <a:rPr lang="ko-KR" altLang="en-US" sz="2000" dirty="0" err="1"/>
              <a:t>마친후에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컴퓨터에서 로그아웃 하고</a:t>
            </a:r>
            <a:r>
              <a:rPr lang="en-US" altLang="ko-KR" sz="2000" dirty="0"/>
              <a:t>, </a:t>
            </a:r>
            <a:r>
              <a:rPr lang="ko-KR" altLang="en-US" sz="2000" dirty="0"/>
              <a:t>다시 로그인 해서 </a:t>
            </a:r>
            <a:r>
              <a:rPr lang="en-US" sz="2000" dirty="0" err="1"/>
              <a:t>tensorflow</a:t>
            </a:r>
            <a:r>
              <a:rPr lang="en-US" sz="2000" dirty="0"/>
              <a:t>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사용 하려 </a:t>
            </a:r>
            <a:r>
              <a:rPr lang="ko-KR" altLang="en-US" sz="2000" dirty="0" err="1"/>
              <a:t>할때는</a:t>
            </a:r>
            <a:endParaRPr lang="ko-KR" altLang="en-US" sz="2000" dirty="0"/>
          </a:p>
          <a:p>
            <a:r>
              <a:rPr lang="ko-KR" altLang="en-US" sz="2000" dirty="0"/>
              <a:t>아래의 커맨드를 쓰시면 됩니다</a:t>
            </a:r>
            <a:r>
              <a:rPr lang="en-US" altLang="ko-KR" sz="2000" dirty="0"/>
              <a:t>.</a:t>
            </a:r>
          </a:p>
          <a:p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    </a:t>
            </a:r>
            <a:r>
              <a:rPr lang="en-US" sz="2000" dirty="0">
                <a:solidFill>
                  <a:srgbClr val="FF0000"/>
                </a:solidFill>
              </a:rPr>
              <a:t>export PATH="$HOME/miniconda2/bin:$PATH"</a:t>
            </a:r>
          </a:p>
          <a:p>
            <a:r>
              <a:rPr lang="en-US" sz="2000" dirty="0">
                <a:solidFill>
                  <a:srgbClr val="FF0000"/>
                </a:solidFill>
              </a:rPr>
              <a:t>    source activate </a:t>
            </a:r>
            <a:r>
              <a:rPr lang="en-US" sz="2000" dirty="0" err="1">
                <a:solidFill>
                  <a:srgbClr val="FF0000"/>
                </a:solidFill>
              </a:rPr>
              <a:t>tensorflow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8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C6C723-EA9E-894B-9C7E-BF648753EE0D}"/>
              </a:ext>
            </a:extLst>
          </p:cNvPr>
          <p:cNvSpPr/>
          <p:nvPr/>
        </p:nvSpPr>
        <p:spPr>
          <a:xfrm>
            <a:off x="649955" y="1561068"/>
            <a:ext cx="86240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TensorFlow separates definition of computations from their execution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8A2E5-FEB5-F84A-80AF-0CD11B96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73" y="3384176"/>
            <a:ext cx="7124700" cy="28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5E390B-7206-A84E-B65E-187B2AD17913}"/>
              </a:ext>
            </a:extLst>
          </p:cNvPr>
          <p:cNvSpPr/>
          <p:nvPr/>
        </p:nvSpPr>
        <p:spPr>
          <a:xfrm>
            <a:off x="933450" y="2253903"/>
            <a:ext cx="7124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Phase 1: assemble a graph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Phase 2: use a session to execute operations in the graph.</a:t>
            </a:r>
          </a:p>
        </p:txBody>
      </p:sp>
    </p:spTree>
    <p:extLst>
      <p:ext uri="{BB962C8B-B14F-4D97-AF65-F5344CB8AC3E}">
        <p14:creationId xmlns:p14="http://schemas.microsoft.com/office/powerpoint/2010/main" val="1355483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D5FE-8E3C-064F-B3F8-3ECA9059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A8B49B-5040-FE44-A5DF-E0717B19753D}"/>
              </a:ext>
            </a:extLst>
          </p:cNvPr>
          <p:cNvSpPr/>
          <p:nvPr/>
        </p:nvSpPr>
        <p:spPr>
          <a:xfrm>
            <a:off x="1371187" y="2652664"/>
            <a:ext cx="720735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inherit"/>
              </a:rPr>
              <a:t>export PATH="$HOME/miniconda2/bin:$PATH”</a:t>
            </a:r>
            <a:br>
              <a:rPr lang="en-US" sz="2800" b="1" dirty="0">
                <a:solidFill>
                  <a:srgbClr val="FF0000"/>
                </a:solidFill>
                <a:latin typeface="inherit"/>
              </a:rPr>
            </a:br>
            <a:endParaRPr lang="en-US" sz="2800" b="1" dirty="0">
              <a:solidFill>
                <a:srgbClr val="FF0000"/>
              </a:solidFill>
              <a:latin typeface="inherit"/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inherit"/>
              </a:rPr>
              <a:t>source activate </a:t>
            </a:r>
            <a:r>
              <a:rPr lang="en-US" sz="2800" b="1" dirty="0" err="1">
                <a:solidFill>
                  <a:srgbClr val="FF0000"/>
                </a:solidFill>
                <a:latin typeface="inherit"/>
              </a:rPr>
              <a:t>tensorflow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039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09E21-EDF8-1042-9726-AB19E8F4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47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395</TotalTime>
  <Words>825</Words>
  <Application>Microsoft Macintosh PowerPoint</Application>
  <PresentationFormat>Widescreen</PresentationFormat>
  <Paragraphs>144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HY그래픽M</vt:lpstr>
      <vt:lpstr>inherit</vt:lpstr>
      <vt:lpstr>맑은 고딕</vt:lpstr>
      <vt:lpstr>Arial</vt:lpstr>
      <vt:lpstr>Calibri</vt:lpstr>
      <vt:lpstr>Cambria Math</vt:lpstr>
      <vt:lpstr>Trebuchet MS</vt:lpstr>
      <vt:lpstr>Wingdings 3</vt:lpstr>
      <vt:lpstr>Facet</vt:lpstr>
      <vt:lpstr>TensorFlow tutorial: Image classification using CNN</vt:lpstr>
      <vt:lpstr>Outline</vt:lpstr>
      <vt:lpstr>Install TensorFlow-gpu</vt:lpstr>
      <vt:lpstr>Install TensorFlow-gpu</vt:lpstr>
      <vt:lpstr>Install TensorFlow-gpu</vt:lpstr>
      <vt:lpstr>Install TensorFlow-gpu</vt:lpstr>
      <vt:lpstr>Data Flow Graphs</vt:lpstr>
      <vt:lpstr>Start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 for MNIST classification</vt:lpstr>
      <vt:lpstr>CNN for MNIST classification</vt:lpstr>
      <vt:lpstr>Tensorflow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for  image analysis  and its application for climate science</dc:title>
  <dc:creator>Kim, Sookyung</dc:creator>
  <cp:lastModifiedBy>Kim, Sookyung</cp:lastModifiedBy>
  <cp:revision>48</cp:revision>
  <dcterms:created xsi:type="dcterms:W3CDTF">2018-09-24T17:03:53Z</dcterms:created>
  <dcterms:modified xsi:type="dcterms:W3CDTF">2018-10-04T13:13:23Z</dcterms:modified>
</cp:coreProperties>
</file>